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DE33-BBBA-42BA-A0DE-A605450276B7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7C09-A8C1-4BC5-A9FE-51548A5E54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082257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DE33-BBBA-42BA-A0DE-A605450276B7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7C09-A8C1-4BC5-A9FE-51548A5E54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71383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DE33-BBBA-42BA-A0DE-A605450276B7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7C09-A8C1-4BC5-A9FE-51548A5E54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933214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DE33-BBBA-42BA-A0DE-A605450276B7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7C09-A8C1-4BC5-A9FE-51548A5E54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06468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DE33-BBBA-42BA-A0DE-A605450276B7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7C09-A8C1-4BC5-A9FE-51548A5E54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9117146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DE33-BBBA-42BA-A0DE-A605450276B7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7C09-A8C1-4BC5-A9FE-51548A5E54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0805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DE33-BBBA-42BA-A0DE-A605450276B7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7C09-A8C1-4BC5-A9FE-51548A5E54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433199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DE33-BBBA-42BA-A0DE-A605450276B7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7C09-A8C1-4BC5-A9FE-51548A5E54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796429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DE33-BBBA-42BA-A0DE-A605450276B7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7C09-A8C1-4BC5-A9FE-51548A5E54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39331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DE33-BBBA-42BA-A0DE-A605450276B7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7C09-A8C1-4BC5-A9FE-51548A5E54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052553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CDE33-BBBA-42BA-A0DE-A605450276B7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E7C09-A8C1-4BC5-A9FE-51548A5E54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441714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CDE33-BBBA-42BA-A0DE-A605450276B7}" type="datetimeFigureOut">
              <a:rPr lang="en-IN" smtClean="0"/>
              <a:pPr/>
              <a:t>14-07-2025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E7C09-A8C1-4BC5-A9FE-51548A5E541D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466259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Major </a:t>
            </a:r>
            <a:r>
              <a:rPr lang="en-US" dirty="0" err="1" smtClean="0"/>
              <a:t>Histocompatibility</a:t>
            </a:r>
            <a:r>
              <a:rPr lang="en-US" dirty="0" smtClean="0"/>
              <a:t> </a:t>
            </a:r>
            <a:r>
              <a:rPr lang="en-US" dirty="0" smtClean="0"/>
              <a:t>Complex</a:t>
            </a:r>
            <a:br>
              <a:rPr lang="en-US" dirty="0" smtClean="0"/>
            </a:br>
            <a:r>
              <a:rPr lang="en-US" sz="2000" dirty="0" smtClean="0"/>
              <a:t>Dr Mohammed Shoeb</a:t>
            </a:r>
            <a:br>
              <a:rPr lang="en-US" sz="2000" dirty="0" smtClean="0"/>
            </a:br>
            <a:r>
              <a:rPr lang="en-US" sz="2000" dirty="0" smtClean="0"/>
              <a:t>Assistant Professor</a:t>
            </a:r>
            <a:br>
              <a:rPr lang="en-US" sz="2000" dirty="0" smtClean="0"/>
            </a:br>
            <a:r>
              <a:rPr lang="en-US" sz="2000" dirty="0" smtClean="0"/>
              <a:t>Department of Zoology</a:t>
            </a:r>
            <a:br>
              <a:rPr lang="en-US" sz="2000" dirty="0" smtClean="0"/>
            </a:br>
            <a:r>
              <a:rPr lang="en-US" sz="2000" dirty="0" smtClean="0"/>
              <a:t>Govt. Dr WW Patankar Girl’s PG College, Durg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2046437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MHC Class-II Molecule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Class II Molecules Have Two </a:t>
            </a:r>
            <a:r>
              <a:rPr lang="en-US" dirty="0" err="1" smtClean="0"/>
              <a:t>Nonidentical</a:t>
            </a:r>
            <a:r>
              <a:rPr lang="en-US" dirty="0" smtClean="0"/>
              <a:t> Glycoprotein Chains.</a:t>
            </a:r>
          </a:p>
          <a:p>
            <a:r>
              <a:rPr lang="en-US" dirty="0" smtClean="0"/>
              <a:t>Class II MHC molecules contain two different polypeptide chains, a 33-kDa </a:t>
            </a:r>
            <a:r>
              <a:rPr lang="el-GR" dirty="0" smtClean="0"/>
              <a:t>α</a:t>
            </a:r>
            <a:r>
              <a:rPr lang="en-US" dirty="0" smtClean="0"/>
              <a:t>-chain and a 28-kDa </a:t>
            </a:r>
            <a:r>
              <a:rPr lang="el-GR" dirty="0" smtClean="0"/>
              <a:t>β</a:t>
            </a:r>
            <a:r>
              <a:rPr lang="en-US" dirty="0" smtClean="0"/>
              <a:t>-chain, which associate by non-covalent interactions.</a:t>
            </a:r>
          </a:p>
          <a:p>
            <a:r>
              <a:rPr lang="en-IN" dirty="0" smtClean="0"/>
              <a:t>Like class I </a:t>
            </a:r>
            <a:r>
              <a:rPr lang="el-GR" dirty="0" smtClean="0"/>
              <a:t>α</a:t>
            </a:r>
            <a:r>
              <a:rPr lang="en-IN" dirty="0" smtClean="0"/>
              <a:t> chains, class II MHC molecules are membrane-bound glycoproteins that contain external domains, a transmembrane segment, and a cytoplasmic anchor segment.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714518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Each chain in a class II molecule contains two external domains: </a:t>
            </a:r>
            <a:r>
              <a:rPr lang="el-GR" dirty="0" smtClean="0"/>
              <a:t>α</a:t>
            </a:r>
            <a:r>
              <a:rPr lang="en-US" dirty="0" smtClean="0"/>
              <a:t> 1 and </a:t>
            </a:r>
            <a:r>
              <a:rPr lang="el-GR" dirty="0" smtClean="0"/>
              <a:t>α</a:t>
            </a:r>
            <a:r>
              <a:rPr lang="en-US" dirty="0" smtClean="0"/>
              <a:t>2 domains in one chain and </a:t>
            </a:r>
            <a:r>
              <a:rPr lang="el-GR" dirty="0" smtClean="0"/>
              <a:t>β</a:t>
            </a:r>
            <a:r>
              <a:rPr lang="en-US" dirty="0" smtClean="0"/>
              <a:t>1 and </a:t>
            </a:r>
            <a:r>
              <a:rPr lang="el-GR" dirty="0" smtClean="0"/>
              <a:t>β</a:t>
            </a:r>
            <a:r>
              <a:rPr lang="en-US" dirty="0" smtClean="0"/>
              <a:t>2 domains in the other.</a:t>
            </a:r>
          </a:p>
          <a:p>
            <a:r>
              <a:rPr lang="en-US" dirty="0" smtClean="0"/>
              <a:t>The membrane-proximal are </a:t>
            </a:r>
            <a:r>
              <a:rPr lang="el-GR" dirty="0" smtClean="0"/>
              <a:t>α</a:t>
            </a:r>
            <a:r>
              <a:rPr lang="en-US" dirty="0" smtClean="0"/>
              <a:t>2 and </a:t>
            </a:r>
            <a:r>
              <a:rPr lang="el-GR" dirty="0" smtClean="0"/>
              <a:t>β</a:t>
            </a:r>
            <a:r>
              <a:rPr lang="en-US" dirty="0" smtClean="0"/>
              <a:t>2 domains.</a:t>
            </a:r>
          </a:p>
          <a:p>
            <a:r>
              <a:rPr lang="en-US" dirty="0"/>
              <a:t>T</a:t>
            </a:r>
            <a:r>
              <a:rPr lang="en-US" dirty="0" smtClean="0"/>
              <a:t>he membrane-distal portion is composed of the </a:t>
            </a:r>
            <a:r>
              <a:rPr lang="el-GR" dirty="0" smtClean="0"/>
              <a:t>α</a:t>
            </a:r>
            <a:r>
              <a:rPr lang="en-US" dirty="0" smtClean="0"/>
              <a:t>1 and </a:t>
            </a:r>
            <a:r>
              <a:rPr lang="el-GR" dirty="0" smtClean="0"/>
              <a:t>β</a:t>
            </a:r>
            <a:r>
              <a:rPr lang="en-US" dirty="0" smtClean="0"/>
              <a:t>1 domains and forms the antigen binding cleft for processed antigen.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9259588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71600" y="404664"/>
            <a:ext cx="7632848" cy="5610405"/>
          </a:xfrm>
        </p:spPr>
      </p:pic>
    </p:spTree>
    <p:extLst>
      <p:ext uri="{BB962C8B-B14F-4D97-AF65-F5344CB8AC3E}">
        <p14:creationId xmlns:p14="http://schemas.microsoft.com/office/powerpoint/2010/main" xmlns="" val="3309453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Peptide binding by class I and class II MHC molecule</a:t>
            </a:r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65293682"/>
              </p:ext>
            </p:extLst>
          </p:nvPr>
        </p:nvGraphicFramePr>
        <p:xfrm>
          <a:off x="457200" y="1600200"/>
          <a:ext cx="8229600" cy="3205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Class I molecules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Class I molecules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Peptide-binding domain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l-GR" dirty="0" smtClean="0"/>
                        <a:t>α</a:t>
                      </a:r>
                      <a:r>
                        <a:rPr lang="en-US" dirty="0" smtClean="0"/>
                        <a:t>1/</a:t>
                      </a:r>
                      <a:r>
                        <a:rPr lang="el-GR" dirty="0" smtClean="0"/>
                        <a:t>α</a:t>
                      </a:r>
                      <a:r>
                        <a:rPr lang="en-US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dirty="0" smtClean="0"/>
                        <a:t>α</a:t>
                      </a:r>
                      <a:r>
                        <a:rPr lang="en-US" dirty="0" smtClean="0"/>
                        <a:t>1/</a:t>
                      </a:r>
                      <a:r>
                        <a:rPr lang="el-GR" dirty="0" smtClean="0"/>
                        <a:t>β</a:t>
                      </a:r>
                      <a:r>
                        <a:rPr lang="en-US" dirty="0" smtClean="0"/>
                        <a:t>1</a:t>
                      </a:r>
                      <a:endParaRPr lang="en-IN" dirty="0" smtClean="0"/>
                    </a:p>
                    <a:p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Nature of peptide-binding cleft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Closed at both ends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OPEN at both ends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General size of bound peptides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8–10 amino acids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13–18 amino acids</a:t>
                      </a:r>
                      <a:endParaRPr lang="en-IN" dirty="0"/>
                    </a:p>
                  </a:txBody>
                  <a:tcPr/>
                </a:tc>
              </a:tr>
              <a:tr h="617840">
                <a:tc>
                  <a:txBody>
                    <a:bodyPr/>
                    <a:lstStyle/>
                    <a:p>
                      <a:r>
                        <a:rPr lang="en-US" dirty="0" smtClean="0"/>
                        <a:t>Peptide Motifs involved in binding to MHC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Anchor residues at both ends of Peptide, Generally Hydrophobic at C terminal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Anchor residues distributed along the length of</a:t>
                      </a:r>
                      <a:r>
                        <a:rPr lang="en-IN" baseline="0" dirty="0" smtClean="0"/>
                        <a:t> the peptide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0212418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peptide–MHC molecule association is very stable (</a:t>
            </a:r>
            <a:r>
              <a:rPr lang="en-US" dirty="0" err="1" smtClean="0"/>
              <a:t>Kd</a:t>
            </a:r>
            <a:r>
              <a:rPr lang="en-US" dirty="0" smtClean="0"/>
              <a:t> ~ 106 ) under physiologic conditions; thus, most of the MHC molecules expressed on the membrane of a cell will be associated with a peptide of self or nonself origin.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8094390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CLASS I MHC–PEPTIDE INTERACTION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Class I MHC molecules bind peptides and present them to CD8+ T cells.</a:t>
            </a:r>
          </a:p>
          <a:p>
            <a:r>
              <a:rPr lang="en-US" dirty="0" smtClean="0"/>
              <a:t>In general, these peptides are derived from </a:t>
            </a:r>
            <a:r>
              <a:rPr lang="en-US" dirty="0" smtClean="0">
                <a:solidFill>
                  <a:srgbClr val="FF0000"/>
                </a:solidFill>
              </a:rPr>
              <a:t>endogenous intracellular proteins </a:t>
            </a:r>
            <a:r>
              <a:rPr lang="en-US" dirty="0" smtClean="0"/>
              <a:t>that are digested in the cytosol.</a:t>
            </a:r>
          </a:p>
          <a:p>
            <a:r>
              <a:rPr lang="en-US" dirty="0" smtClean="0"/>
              <a:t>Because a single nucleated cell expresses about 105 copies of each class I molecule, many different peptides will be expressed simultaneously on the surface of a nucleated cell by class I MHC molecules.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5284947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CLASS II MHC–PEPTIDE INTERACTION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II MHC molecules bind peptides and present these peptides to CD4+ T cells.</a:t>
            </a:r>
          </a:p>
          <a:p>
            <a:r>
              <a:rPr lang="en-US" dirty="0" smtClean="0"/>
              <a:t> Like class I molecules, molecules of class II can bind a variety of peptides.</a:t>
            </a:r>
          </a:p>
          <a:p>
            <a:r>
              <a:rPr lang="en-US" dirty="0" smtClean="0"/>
              <a:t> In general, these peptides are derived from </a:t>
            </a:r>
            <a:r>
              <a:rPr lang="en-US" dirty="0" smtClean="0">
                <a:solidFill>
                  <a:srgbClr val="FF0000"/>
                </a:solidFill>
              </a:rPr>
              <a:t>exogenous proteins (either self or nonself), </a:t>
            </a:r>
            <a:r>
              <a:rPr lang="en-US" dirty="0" smtClean="0"/>
              <a:t>which are degraded within the </a:t>
            </a:r>
            <a:r>
              <a:rPr lang="en-US" dirty="0" err="1" smtClean="0"/>
              <a:t>endocytic</a:t>
            </a:r>
            <a:r>
              <a:rPr lang="en-US" dirty="0" smtClean="0"/>
              <a:t> processing pathway.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990050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MHC Diversity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Class I and Class II Molecules Exhibit Diversity Within a Species and Multiple Forms Occur in an Individual.</a:t>
            </a:r>
          </a:p>
          <a:p>
            <a:r>
              <a:rPr lang="en-US" dirty="0" smtClean="0"/>
              <a:t>The MHC possesses an extraordinarily large number of different alleles at each locus and is one of the most polymorphic genetic complexes known in higher vertebrates</a:t>
            </a:r>
          </a:p>
          <a:p>
            <a:r>
              <a:rPr lang="en-US" dirty="0" smtClean="0"/>
              <a:t>This enormous polymorphism results in a tremendous diversity of MHC molecules within a species.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3159264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MHC Expression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 I molecules are expressed on most nucleated cells; class II antigens are restricted to B cells, macrophages, and dendritic cells.</a:t>
            </a:r>
          </a:p>
          <a:p>
            <a:r>
              <a:rPr lang="en-US" dirty="0" smtClean="0"/>
              <a:t> The class III region of the MHC encodes molecules that include a diverse group of proteins that play no role in antigen presentation.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4301206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Immunology by </a:t>
            </a:r>
            <a:r>
              <a:rPr lang="en-US" smtClean="0"/>
              <a:t>Kuby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244680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 smtClean="0"/>
              <a:t>Mammals possess a tightly linked cluster of genes, the major histocompatibility complex (MHC), whose products play roles in intercellular recognition and in discrimination between self and nonself.</a:t>
            </a:r>
          </a:p>
          <a:p>
            <a:r>
              <a:rPr lang="en-US" dirty="0" smtClean="0"/>
              <a:t>The MHC participates in the development of both Humoral and Cell mediated immune responses.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03489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MHC molecules act as antigen-presenting structures, T cells recognize antigen only when it is combined with an MHC molecule.</a:t>
            </a:r>
          </a:p>
          <a:p>
            <a:r>
              <a:rPr lang="en-IN" dirty="0" smtClean="0"/>
              <a:t>Peter </a:t>
            </a:r>
            <a:r>
              <a:rPr lang="en-IN" dirty="0" err="1" smtClean="0"/>
              <a:t>Gorer</a:t>
            </a:r>
            <a:r>
              <a:rPr lang="en-IN" dirty="0" smtClean="0"/>
              <a:t> and George Snell identified “histocompatibility genes” during their work on blood-group antigens.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934599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MHC Encodes Three Major Classes of Molecules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major histocompatibility complex is a collection of genes arrayed within a long continuous stretch of DNA on chromosome 6 in humans and on chromosome 17 in mice</a:t>
            </a:r>
          </a:p>
          <a:p>
            <a:r>
              <a:rPr lang="en-US" dirty="0"/>
              <a:t>T</a:t>
            </a:r>
            <a:r>
              <a:rPr lang="en-US" dirty="0" smtClean="0"/>
              <a:t>he MHC genes are organized into regions encoding three classes of molecule:</a:t>
            </a:r>
          </a:p>
          <a:p>
            <a:r>
              <a:rPr lang="en-US" dirty="0" smtClean="0">
                <a:solidFill>
                  <a:srgbClr val="00B0F0"/>
                </a:solidFill>
              </a:rPr>
              <a:t>Class I MHC genes encode glycoproteins expressed on the surface of nearly all nucleated cells; the major function of the class I gene products is presentation of peptide antigens to TC cells.</a:t>
            </a:r>
            <a:endParaRPr lang="en-IN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4060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rgbClr val="92D050"/>
                </a:solidFill>
              </a:rPr>
              <a:t>Class II MHC genes encode glycoproteins expressed primarily on antigen-presenting cells (macrophages, dendritic cells, and B cells), where they present processed antigenic peptides to TH cells. </a:t>
            </a:r>
            <a:endParaRPr lang="en-US" dirty="0">
              <a:solidFill>
                <a:srgbClr val="92D050"/>
              </a:solidFill>
            </a:endParaRP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Class III MHC genes encode, in addition to other products, various secreted proteins that have immune functions, including components of the complement system and molecules involved in inflammation.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7196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The class I and class II MHC molecules have common structural features and both have roles in antigen processing. </a:t>
            </a:r>
          </a:p>
          <a:p>
            <a:r>
              <a:rPr lang="en-US" dirty="0" smtClean="0"/>
              <a:t>By contrast, the class III MHC region, which is flanked by the class I and II regions, encodes molecules that are critical to immune function but have little in common with class I or II molecules.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Class III products include the complement components C4, C2, BF and inflammatory cytokines, including tumor necrosis factor (TNF) and heat-shock proteins.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25361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 of MHC Class-I Molecule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Class I Molecules Have a Glycoprotein Heavy Chain and a Small Protein Light Chain.</a:t>
            </a:r>
          </a:p>
          <a:p>
            <a:r>
              <a:rPr lang="en-IN" dirty="0" smtClean="0"/>
              <a:t>Class I MHC molecules contain a 45-kilodalton (</a:t>
            </a:r>
            <a:r>
              <a:rPr lang="en-IN" dirty="0" err="1" smtClean="0"/>
              <a:t>kDa</a:t>
            </a:r>
            <a:r>
              <a:rPr lang="en-IN" dirty="0" smtClean="0"/>
              <a:t>) </a:t>
            </a:r>
            <a:r>
              <a:rPr lang="el-GR" dirty="0" smtClean="0"/>
              <a:t>α</a:t>
            </a:r>
            <a:r>
              <a:rPr lang="en-US" dirty="0" smtClean="0"/>
              <a:t> </a:t>
            </a:r>
            <a:r>
              <a:rPr lang="en-IN" dirty="0" smtClean="0"/>
              <a:t>chain associated non-covalently with a 12-kDa </a:t>
            </a:r>
            <a:r>
              <a:rPr lang="el-GR" dirty="0" smtClean="0"/>
              <a:t>β</a:t>
            </a:r>
            <a:r>
              <a:rPr lang="en-IN" dirty="0" smtClean="0"/>
              <a:t>2-microglobulin molecule.</a:t>
            </a:r>
          </a:p>
          <a:p>
            <a:r>
              <a:rPr lang="en-US" dirty="0" smtClean="0"/>
              <a:t>The</a:t>
            </a:r>
            <a:r>
              <a:rPr lang="el-GR" dirty="0" smtClean="0"/>
              <a:t> α </a:t>
            </a:r>
            <a:r>
              <a:rPr lang="en-US" dirty="0" smtClean="0"/>
              <a:t>chain is a transmembrane glycoprotein encoded by polymorphic genes.</a:t>
            </a:r>
          </a:p>
          <a:p>
            <a:r>
              <a:rPr lang="el-GR" dirty="0" smtClean="0"/>
              <a:t>β</a:t>
            </a:r>
            <a:r>
              <a:rPr lang="en-IN" dirty="0" smtClean="0"/>
              <a:t>2-microglobulin </a:t>
            </a:r>
            <a:r>
              <a:rPr lang="en-US" dirty="0" smtClean="0"/>
              <a:t>is a protein encoded by a highly conserved gene located on a different chromosome.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2872974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α</a:t>
            </a:r>
            <a:r>
              <a:rPr lang="en-US" dirty="0" smtClean="0"/>
              <a:t> chain of class I MHC molecules is organized into three external domains (</a:t>
            </a:r>
            <a:r>
              <a:rPr lang="el-GR" dirty="0" smtClean="0"/>
              <a:t>α </a:t>
            </a:r>
            <a:r>
              <a:rPr lang="en-US" dirty="0" smtClean="0"/>
              <a:t>1, </a:t>
            </a:r>
            <a:r>
              <a:rPr lang="el-GR" dirty="0" smtClean="0"/>
              <a:t>α </a:t>
            </a:r>
            <a:r>
              <a:rPr lang="en-US" dirty="0" smtClean="0"/>
              <a:t>2, and </a:t>
            </a:r>
            <a:r>
              <a:rPr lang="el-GR" dirty="0" smtClean="0"/>
              <a:t>α </a:t>
            </a:r>
            <a:r>
              <a:rPr lang="en-US" dirty="0" smtClean="0"/>
              <a:t>3), each containing approximately 90 amino acids</a:t>
            </a:r>
          </a:p>
          <a:p>
            <a:r>
              <a:rPr lang="en-US" dirty="0" smtClean="0"/>
              <a:t> A transmembrane domain of about 25 hydrophobic amino acids followed by a short stretch of charged (hydrophilic) amino acids</a:t>
            </a:r>
          </a:p>
          <a:p>
            <a:r>
              <a:rPr lang="en-US" dirty="0"/>
              <a:t>A</a:t>
            </a:r>
            <a:r>
              <a:rPr lang="en-US" dirty="0" smtClean="0"/>
              <a:t> cytoplasmic anchor segment of 30 amino acids. The </a:t>
            </a:r>
            <a:r>
              <a:rPr lang="el-GR" dirty="0" smtClean="0"/>
              <a:t>β</a:t>
            </a:r>
            <a:r>
              <a:rPr lang="en-US" dirty="0" smtClean="0"/>
              <a:t>2-microglobulin is similar in size and organization to the </a:t>
            </a:r>
            <a:r>
              <a:rPr lang="el-GR" dirty="0" smtClean="0"/>
              <a:t>α</a:t>
            </a:r>
            <a:r>
              <a:rPr lang="en-US" dirty="0" smtClean="0"/>
              <a:t>3 domain; it does not contain a transmembrane region and is non covalently bound to the class I glycoprotein.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xmlns="" val="3120886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peptide-binding cleft is located on the top surface of the class I MHC molecule, and it is large enough to bind a peptide of 8–10 amino acids. 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959653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1838</TotalTime>
  <Words>1022</Words>
  <Application>Microsoft Office PowerPoint</Application>
  <PresentationFormat>On-screen Show (4:3)</PresentationFormat>
  <Paragraphs>64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Major Histocompatibility Complex Dr Mohammed Shoeb Assistant Professor Department of Zoology Govt. Dr WW Patankar Girl’s PG College, Durg</vt:lpstr>
      <vt:lpstr>Introduction</vt:lpstr>
      <vt:lpstr>Slide 3</vt:lpstr>
      <vt:lpstr>The MHC Encodes Three Major Classes of Molecules</vt:lpstr>
      <vt:lpstr>Slide 5</vt:lpstr>
      <vt:lpstr>Slide 6</vt:lpstr>
      <vt:lpstr>Structure of MHC Class-I Molecule</vt:lpstr>
      <vt:lpstr>Slide 8</vt:lpstr>
      <vt:lpstr>Slide 9</vt:lpstr>
      <vt:lpstr>Structure of MHC Class-II Molecule</vt:lpstr>
      <vt:lpstr>Slide 11</vt:lpstr>
      <vt:lpstr>Slide 12</vt:lpstr>
      <vt:lpstr>Peptide binding by class I and class II MHC molecule</vt:lpstr>
      <vt:lpstr>Slide 14</vt:lpstr>
      <vt:lpstr>CLASS I MHC–PEPTIDE INTERACTION</vt:lpstr>
      <vt:lpstr>CLASS II MHC–PEPTIDE INTERACTION</vt:lpstr>
      <vt:lpstr>MHC Diversity</vt:lpstr>
      <vt:lpstr>MHC Expression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Major Histocompatibility Complex</dc:title>
  <dc:creator>user</dc:creator>
  <cp:lastModifiedBy>zoology</cp:lastModifiedBy>
  <cp:revision>35</cp:revision>
  <dcterms:created xsi:type="dcterms:W3CDTF">2024-12-28T06:42:35Z</dcterms:created>
  <dcterms:modified xsi:type="dcterms:W3CDTF">2025-07-14T11:02:41Z</dcterms:modified>
</cp:coreProperties>
</file>